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65" r:id="rId5"/>
    <p:sldId id="266" r:id="rId6"/>
    <p:sldId id="259" r:id="rId7"/>
    <p:sldId id="260" r:id="rId8"/>
    <p:sldId id="267" r:id="rId9"/>
    <p:sldId id="262" r:id="rId10"/>
    <p:sldId id="269" r:id="rId11"/>
    <p:sldId id="263" r:id="rId12"/>
    <p:sldId id="27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24"/>
    <p:restoredTop sz="94648"/>
  </p:normalViewPr>
  <p:slideViewPr>
    <p:cSldViewPr snapToGrid="0">
      <p:cViewPr varScale="1">
        <p:scale>
          <a:sx n="114" d="100"/>
          <a:sy n="114" d="100"/>
        </p:scale>
        <p:origin x="168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3" d="100"/>
          <a:sy n="93" d="100"/>
        </p:scale>
        <p:origin x="2592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5B53F3-EC33-104C-8201-6602D885D18A}" type="datetimeFigureOut">
              <a:rPr lang="en-US" smtClean="0"/>
              <a:t>7/27/26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2F8435-593D-134E-BF5C-D129E3472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447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2F8435-593D-134E-BF5C-D129E34728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529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2F8435-593D-134E-BF5C-D129E347282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641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Revelation in 2018 that the feminine will rise to lead us through the fire of our current dark night.</a:t>
            </a:r>
          </a:p>
          <a:p>
            <a:endParaRPr lang="en-US" dirty="0"/>
          </a:p>
          <a:p>
            <a:r>
              <a:rPr lang="en-US" dirty="0"/>
              <a:t>Both a personal and a collective exploration. My need to reclaim my feminine – masculine </a:t>
            </a:r>
            <a:r>
              <a:rPr lang="en-US" dirty="0" err="1"/>
              <a:t>centred</a:t>
            </a:r>
            <a:r>
              <a:rPr lang="en-US" dirty="0"/>
              <a:t> life – and our need to reclaim the feminine in the world – patriarchy, war and oppression.</a:t>
            </a:r>
          </a:p>
          <a:p>
            <a:endParaRPr lang="en-US" dirty="0"/>
          </a:p>
          <a:p>
            <a:r>
              <a:rPr lang="en-US" dirty="0"/>
              <a:t>Here looking at the intersection of interfaith, the feminine and leadership to discern what we can learn and how we can take action.</a:t>
            </a:r>
          </a:p>
          <a:p>
            <a:endParaRPr lang="en-US" dirty="0"/>
          </a:p>
          <a:p>
            <a:r>
              <a:rPr lang="en-US" b="1" dirty="0"/>
              <a:t>NOTE: </a:t>
            </a:r>
            <a:r>
              <a:rPr lang="en-US" dirty="0"/>
              <a:t>The feminine is an inclusive concept – like interfaith, “not about conversion but completion” (Imam Jamal). How can we be more complete human beings who create a more complete world?</a:t>
            </a:r>
          </a:p>
          <a:p>
            <a:endParaRPr lang="en-US" dirty="0"/>
          </a:p>
          <a:p>
            <a:r>
              <a:rPr lang="en-US" dirty="0"/>
              <a:t>Imam Jamal: lift the sail  </a:t>
            </a:r>
          </a:p>
          <a:p>
            <a:r>
              <a:rPr lang="en-US" dirty="0"/>
              <a:t>Pastor Don: illusion of certainty</a:t>
            </a:r>
          </a:p>
          <a:p>
            <a:r>
              <a:rPr lang="en-US" dirty="0"/>
              <a:t>Me: Dark Night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2F8435-593D-134E-BF5C-D129E347282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1668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973138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last half dozen years, a sense of the feminine rising – quick look shows 8 books with “feminine rising” in the title – in response to global authoritarianism and its disproportional effects on women and girls.</a:t>
            </a:r>
          </a:p>
          <a:p>
            <a:endParaRPr lang="en-US" dirty="0"/>
          </a:p>
          <a:p>
            <a:r>
              <a:rPr lang="en-US" dirty="0"/>
              <a:t>1, </a:t>
            </a:r>
            <a:r>
              <a:rPr lang="en-CA" sz="1200" dirty="0">
                <a:highlight>
                  <a:srgbClr val="F0F4F5"/>
                </a:highlight>
              </a:rPr>
              <a:t>Kathe Schaaf &amp; Kay Lindahl</a:t>
            </a:r>
          </a:p>
          <a:p>
            <a:r>
              <a:rPr lang="en-CA" dirty="0">
                <a:highlight>
                  <a:srgbClr val="F0F4F5"/>
                </a:highlight>
              </a:rPr>
              <a:t>2. </a:t>
            </a:r>
            <a:r>
              <a:rPr lang="en-US" sz="1200" dirty="0"/>
              <a:t>Amy </a:t>
            </a:r>
            <a:r>
              <a:rPr lang="en-US" sz="1200" dirty="0" err="1"/>
              <a:t>Hudock</a:t>
            </a:r>
            <a:endParaRPr lang="en-US" sz="1200" dirty="0"/>
          </a:p>
          <a:p>
            <a:r>
              <a:rPr lang="en-US" dirty="0">
                <a:highlight>
                  <a:srgbClr val="F0F4F5"/>
                </a:highlight>
              </a:rPr>
              <a:t>3.</a:t>
            </a:r>
            <a:r>
              <a:rPr lang="en-CA" sz="1200" dirty="0">
                <a:highlight>
                  <a:srgbClr val="F0F4F5"/>
                </a:highlight>
              </a:rPr>
              <a:t> Lakota Prayer</a:t>
            </a:r>
          </a:p>
          <a:p>
            <a:endParaRPr lang="en-CA" sz="1200" dirty="0">
              <a:highlight>
                <a:srgbClr val="F0F4F5"/>
              </a:highlight>
            </a:endParaRPr>
          </a:p>
          <a:p>
            <a:r>
              <a:rPr lang="en-US" dirty="0"/>
              <a:t>These quotes examples of feminine as Mother Earth, as Divine Wisdom, as a revolution in action already happening</a:t>
            </a:r>
          </a:p>
          <a:p>
            <a:endParaRPr lang="en-US" dirty="0"/>
          </a:p>
          <a:p>
            <a:r>
              <a:rPr lang="en-US" b="1" dirty="0"/>
              <a:t>Also </a:t>
            </a:r>
            <a:r>
              <a:rPr lang="en-US" dirty="0"/>
              <a:t>coming from interfaith perspectives:</a:t>
            </a:r>
          </a:p>
          <a:p>
            <a:pPr algn="l"/>
            <a:r>
              <a:rPr lang="en-CA" i="0" u="none" strike="noStrike" dirty="0">
                <a:effectLst/>
                <a:highlight>
                  <a:srgbClr val="FFFFFF"/>
                </a:highlight>
                <a:latin typeface="Amazon Ember"/>
              </a:rPr>
              <a:t>Buddhist:  Wisdom Rising: Journey into the Mandala of the Empowered Feminine</a:t>
            </a:r>
          </a:p>
          <a:p>
            <a:pPr algn="l"/>
            <a:r>
              <a:rPr lang="en-CA" dirty="0">
                <a:highlight>
                  <a:srgbClr val="FFFFFF"/>
                </a:highlight>
                <a:latin typeface="Amazon Ember"/>
              </a:rPr>
              <a:t>Lama </a:t>
            </a:r>
            <a:r>
              <a:rPr lang="en-CA" dirty="0" err="1">
                <a:highlight>
                  <a:srgbClr val="FFFFFF"/>
                </a:highlight>
                <a:latin typeface="Amazon Ember"/>
              </a:rPr>
              <a:t>Tsultrim</a:t>
            </a:r>
            <a:r>
              <a:rPr lang="en-CA" dirty="0">
                <a:highlight>
                  <a:srgbClr val="FFFFFF"/>
                </a:highlight>
                <a:latin typeface="Amazon Ember"/>
              </a:rPr>
              <a:t> </a:t>
            </a:r>
            <a:r>
              <a:rPr lang="en-CA" dirty="0" err="1">
                <a:highlight>
                  <a:srgbClr val="FFFFFF"/>
                </a:highlight>
                <a:latin typeface="Amazon Ember"/>
              </a:rPr>
              <a:t>Allione</a:t>
            </a:r>
            <a:r>
              <a:rPr lang="en-CA" dirty="0">
                <a:highlight>
                  <a:srgbClr val="FFFFFF"/>
                </a:highlight>
                <a:latin typeface="Amazon Ember"/>
              </a:rPr>
              <a:t>, 2018.</a:t>
            </a:r>
            <a:endParaRPr lang="en-CA" i="0" dirty="0">
              <a:effectLst/>
              <a:highlight>
                <a:srgbClr val="FFFFFF"/>
              </a:highlight>
              <a:latin typeface="Amazon Ember"/>
            </a:endParaRPr>
          </a:p>
          <a:p>
            <a:pPr algn="l"/>
            <a:r>
              <a:rPr lang="en-CA" dirty="0">
                <a:highlight>
                  <a:srgbClr val="FFFFFF"/>
                </a:highlight>
                <a:latin typeface="Amazon Ember"/>
              </a:rPr>
              <a:t>Indigenous: Red Rising Collective Issue 10: Matriarchy, 2020.</a:t>
            </a:r>
          </a:p>
          <a:p>
            <a:pPr algn="l" fontAlgn="base"/>
            <a:r>
              <a:rPr lang="en-CA" b="0" i="0" dirty="0">
                <a:effectLst/>
                <a:highlight>
                  <a:srgbClr val="FFFFFF"/>
                </a:highlight>
                <a:latin typeface="Amazon Ember"/>
              </a:rPr>
              <a:t>Kabbalah: </a:t>
            </a:r>
            <a:r>
              <a:rPr lang="en-CA" b="1" i="0" dirty="0" err="1">
                <a:solidFill>
                  <a:srgbClr val="2A2A2A"/>
                </a:solidFill>
                <a:effectLst/>
                <a:highlight>
                  <a:srgbClr val="FFFFFF"/>
                </a:highlight>
              </a:rPr>
              <a:t>Shekhinah</a:t>
            </a:r>
            <a:r>
              <a:rPr lang="en-CA" b="1" i="0" dirty="0">
                <a:solidFill>
                  <a:srgbClr val="2A2A2A"/>
                </a:solidFill>
                <a:effectLst/>
                <a:highlight>
                  <a:srgbClr val="FFFFFF"/>
                </a:highlight>
              </a:rPr>
              <a:t> and the Revival of Feminine God Language </a:t>
            </a:r>
          </a:p>
          <a:p>
            <a:pPr algn="l" fontAlgn="base"/>
            <a:r>
              <a:rPr lang="en-CA" b="0" i="0" dirty="0" err="1">
                <a:solidFill>
                  <a:srgbClr val="2A2A2A"/>
                </a:solidFill>
                <a:effectLst/>
                <a:highlight>
                  <a:srgbClr val="FFFFFF"/>
                </a:highlight>
              </a:rPr>
              <a:t>Leore</a:t>
            </a:r>
            <a:r>
              <a:rPr lang="en-CA" b="0" i="0" dirty="0">
                <a:solidFill>
                  <a:srgbClr val="2A2A2A"/>
                </a:solidFill>
                <a:effectLst/>
                <a:highlight>
                  <a:srgbClr val="FFFFFF"/>
                </a:highlight>
              </a:rPr>
              <a:t> Sachs-</a:t>
            </a:r>
            <a:r>
              <a:rPr lang="en-CA" b="0" i="0" dirty="0" err="1">
                <a:solidFill>
                  <a:srgbClr val="2A2A2A"/>
                </a:solidFill>
                <a:effectLst/>
                <a:highlight>
                  <a:srgbClr val="FFFFFF"/>
                </a:highlight>
              </a:rPr>
              <a:t>Shmueli</a:t>
            </a:r>
            <a:r>
              <a:rPr lang="en-CA" b="0" i="0" dirty="0">
                <a:solidFill>
                  <a:srgbClr val="2A2A2A"/>
                </a:solidFill>
                <a:effectLst/>
                <a:highlight>
                  <a:srgbClr val="FFFFFF"/>
                </a:highlight>
              </a:rPr>
              <a:t>, </a:t>
            </a:r>
            <a:r>
              <a:rPr lang="en-CA" b="0" i="1" dirty="0">
                <a:solidFill>
                  <a:srgbClr val="2A2A2A"/>
                </a:solidFill>
                <a:effectLst/>
                <a:highlight>
                  <a:srgbClr val="FFFFFF"/>
                </a:highlight>
                <a:latin typeface="inherit"/>
              </a:rPr>
              <a:t>Modern Judaism 30, 3, 2019.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2F8435-593D-134E-BF5C-D129E347282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9347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Selections that particularly stayed with me from each of the three amigos.</a:t>
            </a:r>
          </a:p>
          <a:p>
            <a:endParaRPr lang="en-US" dirty="0"/>
          </a:p>
          <a:p>
            <a:r>
              <a:rPr lang="en-US" dirty="0"/>
              <a:t>Theme of the importance of doing our own inner work, raising consciousness, as a fundamental component of interfaith – we must know ourselves before we can know the Other.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2F8435-593D-134E-BF5C-D129E347282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6149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Definition of Interfaith from Day 1 of Interfaith Summer School 2024</a:t>
            </a:r>
          </a:p>
          <a:p>
            <a:endParaRPr lang="en-US" dirty="0"/>
          </a:p>
          <a:p>
            <a:r>
              <a:rPr lang="en-US" dirty="0"/>
              <a:t>Definition of Feminine Rising from Patricia Hill Collins, </a:t>
            </a:r>
            <a:r>
              <a:rPr lang="en-US" i="1" dirty="0"/>
              <a:t>intersectionality as Critical Social Theory</a:t>
            </a:r>
          </a:p>
          <a:p>
            <a:endParaRPr lang="en-US" i="1" dirty="0"/>
          </a:p>
          <a:p>
            <a:r>
              <a:rPr lang="en-US" dirty="0"/>
              <a:t>On first glance, not much in common but in fact very much the same ideas and goals, </a:t>
            </a:r>
            <a:r>
              <a:rPr lang="en-US" dirty="0" err="1"/>
              <a:t>eg.</a:t>
            </a:r>
            <a:r>
              <a:rPr lang="en-US" dirty="0"/>
              <a:t>, Oneness leads to equality and Equality leads to a sense of Oneness, Unconditional Love leads to Human Rights and Human Rights lead to Loving the Other, etc.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2F8435-593D-134E-BF5C-D129E347282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9541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context of what Pastor Don calls, “patriarchy, hierarchy and superstition” and the exercise of power over through violence.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2F8435-593D-134E-BF5C-D129E347282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7331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Meg Wheatley – </a:t>
            </a:r>
            <a:r>
              <a:rPr lang="en-US" b="1" dirty="0"/>
              <a:t>women have always been leaders</a:t>
            </a:r>
            <a:r>
              <a:rPr lang="en-US" dirty="0"/>
              <a:t>, collaboratively helping where there is need, often behind the scenes occupied by the masculine.</a:t>
            </a:r>
          </a:p>
          <a:p>
            <a:endParaRPr lang="en-US" dirty="0"/>
          </a:p>
          <a:p>
            <a:r>
              <a:rPr lang="en-US" dirty="0"/>
              <a:t>Also helpful to have a few frames to shape feminine leadership – there is a difference, a feminine way of knowing and being that values the capabilities and relationships.  Beyond ego to eco, more attuned to nature and nurture, the earth.</a:t>
            </a:r>
          </a:p>
          <a:p>
            <a:endParaRPr lang="en-US" dirty="0"/>
          </a:p>
          <a:p>
            <a:r>
              <a:rPr lang="en-US" dirty="0"/>
              <a:t>Leadership principles from Wright &amp; MacKinnon, Leadership Alchemy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2F8435-593D-134E-BF5C-D129E347282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2655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Looking at the hologram from different points of view in an extended web</a:t>
            </a:r>
          </a:p>
          <a:p>
            <a:endParaRPr lang="en-US" dirty="0"/>
          </a:p>
          <a:p>
            <a:r>
              <a:rPr lang="en-US" dirty="0"/>
              <a:t>To see what difference it makes, what opportunities open up.  </a:t>
            </a:r>
          </a:p>
          <a:p>
            <a:endParaRPr lang="en-US" dirty="0"/>
          </a:p>
          <a:p>
            <a:r>
              <a:rPr lang="en-US" dirty="0"/>
              <a:t>All is embedded in each so action takes place on many fronts in many ways, all contributing to the whole </a:t>
            </a:r>
          </a:p>
          <a:p>
            <a:endParaRPr lang="en-US" dirty="0"/>
          </a:p>
          <a:p>
            <a:r>
              <a:rPr lang="en-US" dirty="0"/>
              <a:t>Messy but effective requisite variety.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2F8435-593D-134E-BF5C-D129E347282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51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97155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Gangjeong</a:t>
            </a:r>
            <a:r>
              <a:rPr lang="en-US" dirty="0"/>
              <a:t> Village: </a:t>
            </a:r>
            <a:r>
              <a:rPr lang="en-CA" sz="1200" dirty="0" err="1">
                <a:effectLst/>
                <a:latin typeface="TimesNewRomanPSMT"/>
              </a:rPr>
              <a:t>Keun</a:t>
            </a:r>
            <a:r>
              <a:rPr lang="en-CA" sz="1200" dirty="0">
                <a:effectLst/>
                <a:latin typeface="TimesNewRomanPSMT"/>
              </a:rPr>
              <a:t>-Joo Christine </a:t>
            </a:r>
            <a:r>
              <a:rPr lang="en-CA" sz="1200" dirty="0" err="1">
                <a:effectLst/>
                <a:latin typeface="TimesNewRomanPSMT"/>
              </a:rPr>
              <a:t>Pae</a:t>
            </a:r>
            <a:r>
              <a:rPr lang="en-CA" sz="1200" dirty="0">
                <a:effectLst/>
                <a:latin typeface="TimesNewRomanPSMT"/>
              </a:rPr>
              <a:t>, </a:t>
            </a:r>
            <a:r>
              <a:rPr lang="en-US" dirty="0"/>
              <a:t>Feminist Activism as Interfaith Dialogue: A Lesson from </a:t>
            </a:r>
            <a:r>
              <a:rPr lang="en-US" dirty="0" err="1"/>
              <a:t>Gangjeong</a:t>
            </a:r>
            <a:r>
              <a:rPr lang="en-US" dirty="0"/>
              <a:t> Village of Jeju Island, Korea, Journal of Korean Religions 5,1, 2014.</a:t>
            </a:r>
          </a:p>
          <a:p>
            <a:endParaRPr lang="en-US" dirty="0"/>
          </a:p>
          <a:p>
            <a:r>
              <a:rPr lang="en-US" dirty="0"/>
              <a:t>Right Relations Collaborative, https://</a:t>
            </a:r>
            <a:r>
              <a:rPr lang="en-US" dirty="0" err="1"/>
              <a:t>rightrelationscollaborative.ca</a:t>
            </a:r>
            <a:r>
              <a:rPr lang="en-US" dirty="0"/>
              <a:t>/.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2F8435-593D-134E-BF5C-D129E347282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1643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good and bad news – leads to an agenda, an uprising across boundaries – outsiders become insiders leading the way.</a:t>
            </a:r>
          </a:p>
          <a:p>
            <a:endParaRPr lang="en-US" dirty="0"/>
          </a:p>
          <a:p>
            <a:r>
              <a:rPr lang="en-US" dirty="0"/>
              <a:t> Peter Mayer, Everything is Holy Now.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2F8435-593D-134E-BF5C-D129E347282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5766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2F8435-593D-134E-BF5C-D129E347282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362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EF448-7A59-43EA-1B72-ACE80F1301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C700AC-067C-64E4-76B8-D59D11A0E5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252767-8409-C714-029B-76828B60E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784B2-49B2-6249-A850-43086AEAC8A1}" type="datetimeFigureOut">
              <a:rPr lang="en-US" smtClean="0"/>
              <a:t>7/27/26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83DF06-0AE8-2AD1-90B6-2D897D516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661688-5814-9563-3190-39A0C090A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8E6-4D0B-7C47-B0EC-0913EBA29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036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6976B-0C91-FF24-24CA-76B655DB4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E370AB-14E3-0D3F-D56E-A01D4EA0C1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F2458-30A0-D363-1246-A00A082F0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784B2-49B2-6249-A850-43086AEAC8A1}" type="datetimeFigureOut">
              <a:rPr lang="en-US" smtClean="0"/>
              <a:t>7/27/26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B77327-2CD1-D62C-89CD-60690A3F5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02BA9A-9BDE-5AD4-BED5-9D63EC9D6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8E6-4D0B-7C47-B0EC-0913EBA29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824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C5878-D77C-00CF-A812-9B2659F55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C5F78B-E277-27A8-CB28-F667F80A83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6F36E6-DFC7-07F6-4322-9BDD5C27A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784B2-49B2-6249-A850-43086AEAC8A1}" type="datetimeFigureOut">
              <a:rPr lang="en-US" smtClean="0"/>
              <a:t>7/27/26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270F8F-E9C5-86C9-5236-AF916F81C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77EFAC-5766-8887-5710-FA22F0D82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8E6-4D0B-7C47-B0EC-0913EBA29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006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8E034-AF0E-8874-068D-BE3CB5032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C5F35E-5DAB-6051-5596-D0E92DAFF2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AEF38B-8E3C-5925-12FF-87E131F1BD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911A8E-F264-1BD4-7CB4-B7302213E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784B2-49B2-6249-A850-43086AEAC8A1}" type="datetimeFigureOut">
              <a:rPr lang="en-US" smtClean="0"/>
              <a:t>7/27/26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615936-AB3E-F8F2-1991-C55BE9080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0172C6-5FA5-933E-6C09-8B7E34D98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8E6-4D0B-7C47-B0EC-0913EBA29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28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2A6FC-00DA-1B90-3979-E82412CAD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84D052-5E3B-291F-8525-C6F9536621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CE8590-97CE-D166-AFDF-E1C96EDD24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6812AE-084C-DCEC-F74D-126FFB83AB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5AE4CA-5DD3-6EF1-15C3-3544809D93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68341-CA9C-8E8E-3754-26FE66544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784B2-49B2-6249-A850-43086AEAC8A1}" type="datetimeFigureOut">
              <a:rPr lang="en-US" smtClean="0"/>
              <a:t>7/27/26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DD8B03-DCC9-AEF6-AE7E-2157E2640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F77B47-F1E3-9DC3-D809-13C475CB7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8E6-4D0B-7C47-B0EC-0913EBA29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272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9F357-04F3-160B-7869-79F9B3183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0B78A7-9731-EB3F-31C2-DEEFDAD68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784B2-49B2-6249-A850-43086AEAC8A1}" type="datetimeFigureOut">
              <a:rPr lang="en-US" smtClean="0"/>
              <a:t>7/27/26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FDDA56-F71E-4FAC-4D7E-CD5C65D87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09153A-B425-3AA0-68CA-660902713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8E6-4D0B-7C47-B0EC-0913EBA29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1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315A6E-6781-D131-D1FD-8632CE6AA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784B2-49B2-6249-A850-43086AEAC8A1}" type="datetimeFigureOut">
              <a:rPr lang="en-US" smtClean="0"/>
              <a:t>7/27/26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1D83B3-D0FB-D2C8-3EEE-605525FB6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6B6BC3-DB87-0BD2-7A6F-8BDBA4B6E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8E6-4D0B-7C47-B0EC-0913EBA29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847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FE534-55EA-AB84-BD81-D3BA61146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6D005-4A89-3383-5C50-8DE316978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633C78-4E1E-6E87-D81E-FA3459A964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7B52D3-D4A4-46AB-34CB-C2F9DE785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784B2-49B2-6249-A850-43086AEAC8A1}" type="datetimeFigureOut">
              <a:rPr lang="en-US" smtClean="0"/>
              <a:t>7/27/26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C6ED2-0F3D-5A9D-729B-6E7919DC0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8A0DF2-8798-9343-056B-5CDD31034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8E6-4D0B-7C47-B0EC-0913EBA29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94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F6467-CC4B-84F2-3014-DBEA63872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D8A1A9-D1E4-A920-D9D8-EED2199B3F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16A62E-14AB-6A7D-56C9-14713A7E62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9EF87B-4E72-53BA-20E5-E821B4370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784B2-49B2-6249-A850-43086AEAC8A1}" type="datetimeFigureOut">
              <a:rPr lang="en-US" smtClean="0"/>
              <a:t>7/27/26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A08009-C934-C032-78A8-5D48384C7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91C4A2-4A57-BCCF-08F2-426DEC9D3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8E6-4D0B-7C47-B0EC-0913EBA29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481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6094D-7F72-3F71-6EFD-73D866C85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B21EA1-F352-91C8-8DBD-0EA6D62539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0DCBBF-937A-25D3-B612-AAECE1E2F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784B2-49B2-6249-A850-43086AEAC8A1}" type="datetimeFigureOut">
              <a:rPr lang="en-US" smtClean="0"/>
              <a:t>7/27/26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384752-39FA-FD32-6B6D-EC2A65D2B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F1704A-DB93-9229-CA38-F5DB4E8E0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8E6-4D0B-7C47-B0EC-0913EBA29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997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098B48F-EFC1-A28C-C2C7-F0F7FA9C0F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38D0D8-C00A-918A-2C7B-90B33BD321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B629BA-5313-3EA2-83B5-A85EFDA4C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784B2-49B2-6249-A850-43086AEAC8A1}" type="datetimeFigureOut">
              <a:rPr lang="en-US" smtClean="0"/>
              <a:t>7/27/26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D60A30-0F10-7060-35B4-7B4F014DA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6C67E8-A510-5930-1C56-E302064E4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8E6-4D0B-7C47-B0EC-0913EBA29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936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68C600-6991-5107-D2D3-FDDB3F11F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DC3031-B7A4-1DD0-1154-5FED3DEF75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1A93EA-3349-476A-C921-0267A940DD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4784B2-49B2-6249-A850-43086AEAC8A1}" type="datetimeFigureOut">
              <a:rPr lang="en-US" smtClean="0"/>
              <a:t>7/27/26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A12114-B9A3-4DA3-A8B2-40DDAF5D3E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942023-75CC-3C49-E1D7-CFC1DE2FEA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E35C8E6-4D0B-7C47-B0EC-0913EBA29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779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vst.populiweb.com/router/courseofferings/10732093/show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iypaURysz4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ightrelationscollaborative.c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spiral&#10;&#10;Description automatically generated">
            <a:extLst>
              <a:ext uri="{FF2B5EF4-FFF2-40B4-BE49-F238E27FC236}">
                <a16:creationId xmlns:a16="http://schemas.microsoft.com/office/drawing/2014/main" id="{FCA67240-F22E-63E0-C84C-8C56B57206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691"/>
            <a:ext cx="12191999" cy="680924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F0CC7F2-A0C4-A6E3-D144-CD81E276BF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Interfaith &amp; the Feminine:</a:t>
            </a:r>
            <a:br>
              <a:rPr lang="en-US" dirty="0"/>
            </a:br>
            <a:r>
              <a:rPr lang="en-US" dirty="0"/>
              <a:t>Rising Together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160382-05B5-C24B-AFE3-FAD65DE6D2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387599"/>
          </a:xfrm>
        </p:spPr>
        <p:txBody>
          <a:bodyPr>
            <a:normAutofit fontScale="92500" lnSpcReduction="20000"/>
          </a:bodyPr>
          <a:lstStyle/>
          <a:p>
            <a:r>
              <a:rPr lang="en-CA" sz="3000" i="0" strike="noStrike" dirty="0">
                <a:effectLst/>
                <a:highlight>
                  <a:srgbClr val="FFFFFF"/>
                </a:highligh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 Perspective on</a:t>
            </a:r>
          </a:p>
          <a:p>
            <a:r>
              <a:rPr lang="en-CA" sz="3000" i="0" strike="noStrike" dirty="0">
                <a:effectLst/>
                <a:highlight>
                  <a:srgbClr val="FFFFFF"/>
                </a:highligh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Interfaith Spirituality for Polarized Times</a:t>
            </a:r>
            <a:endParaRPr lang="en-CA" sz="3000" i="0" strike="noStrike" dirty="0">
              <a:effectLst/>
              <a:highlight>
                <a:srgbClr val="FFFFFF"/>
              </a:highlight>
            </a:endParaRP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Susan Wright</a:t>
            </a:r>
          </a:p>
          <a:p>
            <a:r>
              <a:rPr lang="en-US" dirty="0"/>
              <a:t>August 2024 </a:t>
            </a:r>
          </a:p>
        </p:txBody>
      </p:sp>
    </p:spTree>
    <p:extLst>
      <p:ext uri="{BB962C8B-B14F-4D97-AF65-F5344CB8AC3E}">
        <p14:creationId xmlns:p14="http://schemas.microsoft.com/office/powerpoint/2010/main" val="2004801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BD92A-CA95-B99A-F47B-88E398754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076893-83EE-FA04-6127-991A290D62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888064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My interest and question</a:t>
            </a:r>
          </a:p>
          <a:p>
            <a:r>
              <a:rPr lang="en-US" dirty="0"/>
              <a:t>Some definitions</a:t>
            </a:r>
          </a:p>
          <a:p>
            <a:r>
              <a:rPr lang="en-US" dirty="0"/>
              <a:t>The Core Teachings</a:t>
            </a:r>
          </a:p>
          <a:p>
            <a:r>
              <a:rPr lang="en-US" dirty="0"/>
              <a:t>Commonalities</a:t>
            </a:r>
          </a:p>
          <a:p>
            <a:r>
              <a:rPr lang="en-US" dirty="0"/>
              <a:t>A Note on Leadership</a:t>
            </a:r>
          </a:p>
          <a:p>
            <a:r>
              <a:rPr lang="en-US" dirty="0"/>
              <a:t>Interfaith Feminine Leadership?</a:t>
            </a:r>
          </a:p>
          <a:p>
            <a:r>
              <a:rPr lang="en-US" dirty="0"/>
              <a:t>Two Examples</a:t>
            </a:r>
          </a:p>
          <a:p>
            <a:r>
              <a:rPr lang="en-US" dirty="0"/>
              <a:t>What’s Next?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    “</a:t>
            </a:r>
            <a:r>
              <a:rPr lang="en-US" sz="2600" dirty="0"/>
              <a:t>I AM the energy of the universe.”</a:t>
            </a:r>
          </a:p>
          <a:p>
            <a:endParaRPr lang="en-US" dirty="0"/>
          </a:p>
        </p:txBody>
      </p:sp>
      <p:pic>
        <p:nvPicPr>
          <p:cNvPr id="11" name="Content Placeholder 10" descr="A candle holder with a group of people&#10;&#10;Description automatically generated">
            <a:extLst>
              <a:ext uri="{FF2B5EF4-FFF2-40B4-BE49-F238E27FC236}">
                <a16:creationId xmlns:a16="http://schemas.microsoft.com/office/drawing/2014/main" id="{FD04BA0A-8579-50C0-C7B8-8642F03B97A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324422" y="1690688"/>
            <a:ext cx="4029378" cy="3808412"/>
          </a:xfrm>
        </p:spPr>
      </p:pic>
    </p:spTree>
    <p:extLst>
      <p:ext uri="{BB962C8B-B14F-4D97-AF65-F5344CB8AC3E}">
        <p14:creationId xmlns:p14="http://schemas.microsoft.com/office/powerpoint/2010/main" val="2917509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276F7-D9F2-0C51-A8C8-7EF6259CB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This Topic?</a:t>
            </a:r>
          </a:p>
        </p:txBody>
      </p:sp>
      <p:pic>
        <p:nvPicPr>
          <p:cNvPr id="7" name="Content Placeholder 6" descr="A person smiling while holding a sail&#10;&#10;Description automatically generated">
            <a:extLst>
              <a:ext uri="{FF2B5EF4-FFF2-40B4-BE49-F238E27FC236}">
                <a16:creationId xmlns:a16="http://schemas.microsoft.com/office/drawing/2014/main" id="{D56E729D-BE26-94C6-8268-8ABD5C0FBBF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647880" y="1690688"/>
            <a:ext cx="4648020" cy="4351338"/>
          </a:xfr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E168462-6E43-4456-41CD-941DF0F168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86400" y="1825625"/>
            <a:ext cx="5867398" cy="448523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Revelation of “the feminine rising” out of our current dark night fire</a:t>
            </a:r>
          </a:p>
          <a:p>
            <a:r>
              <a:rPr lang="en-US" dirty="0"/>
              <a:t>“Spirit sends the breeze but we must lift the sail.”</a:t>
            </a:r>
          </a:p>
          <a:p>
            <a:r>
              <a:rPr lang="en-US" dirty="0"/>
              <a:t>What might a feminine interfaith sail lift into being? </a:t>
            </a:r>
          </a:p>
          <a:p>
            <a:r>
              <a:rPr lang="en-US" dirty="0"/>
              <a:t>How might that perspective shape our leadership in action?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2400" dirty="0"/>
              <a:t>          </a:t>
            </a:r>
          </a:p>
          <a:p>
            <a:pPr marL="0" indent="0">
              <a:buNone/>
            </a:pPr>
            <a:r>
              <a:rPr lang="en-US" sz="2400" dirty="0"/>
              <a:t>          “Beyond the illusion of certainty.”</a:t>
            </a:r>
          </a:p>
        </p:txBody>
      </p:sp>
    </p:spTree>
    <p:extLst>
      <p:ext uri="{BB962C8B-B14F-4D97-AF65-F5344CB8AC3E}">
        <p14:creationId xmlns:p14="http://schemas.microsoft.com/office/powerpoint/2010/main" val="2697616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6950C-ECD0-FF01-E261-33317D73D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I mean by the feminine rising?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D7BB65-1AF2-C1DA-C94B-8121E50BE3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22413" cy="46672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CA" sz="2600" b="0" i="0" dirty="0">
                <a:effectLst/>
                <a:highlight>
                  <a:srgbClr val="F0F4F5"/>
                </a:highlight>
              </a:rPr>
              <a:t>	“After thousands of years living in the shadow of the masculine… the media today is full of </a:t>
            </a:r>
            <a:r>
              <a:rPr lang="en-CA" sz="2600" b="1" i="0" dirty="0">
                <a:effectLst/>
                <a:highlight>
                  <a:srgbClr val="F0F4F5"/>
                </a:highlight>
              </a:rPr>
              <a:t>messages that it is time </a:t>
            </a:r>
            <a:r>
              <a:rPr lang="en-CA" sz="2600" b="0" i="0" dirty="0">
                <a:effectLst/>
                <a:highlight>
                  <a:srgbClr val="F0F4F5"/>
                </a:highlight>
              </a:rPr>
              <a:t>to listen to women’s wisdom.”</a:t>
            </a:r>
          </a:p>
          <a:p>
            <a:pPr marL="0" indent="0">
              <a:buNone/>
            </a:pPr>
            <a:r>
              <a:rPr lang="en-CA" sz="2600" dirty="0">
                <a:highlight>
                  <a:srgbClr val="F0F4F5"/>
                </a:highlight>
              </a:rPr>
              <a:t>	 </a:t>
            </a:r>
            <a:r>
              <a:rPr lang="en-US" sz="2600" dirty="0"/>
              <a:t>“Feminine Rising reveals </a:t>
            </a:r>
            <a:r>
              <a:rPr lang="en-US" sz="2600" b="1" dirty="0"/>
              <a:t>a revolution in the making</a:t>
            </a:r>
            <a:r>
              <a:rPr lang="en-US" sz="2600" dirty="0"/>
              <a:t> that is taking place online, in boardrooms, in voting booths, and on the streets.”	</a:t>
            </a:r>
          </a:p>
          <a:p>
            <a:pPr marL="0" indent="0">
              <a:buNone/>
            </a:pPr>
            <a:r>
              <a:rPr lang="en-CA" sz="2600" dirty="0">
                <a:highlight>
                  <a:srgbClr val="F0F4F5"/>
                </a:highlight>
              </a:rPr>
              <a:t> 	“Mother, </a:t>
            </a:r>
            <a:r>
              <a:rPr lang="en-CA" sz="2600" b="1" dirty="0">
                <a:highlight>
                  <a:srgbClr val="F0F4F5"/>
                </a:highlight>
              </a:rPr>
              <a:t>Grandmother, Earth</a:t>
            </a:r>
            <a:r>
              <a:rPr lang="en-CA" sz="2600" dirty="0">
                <a:highlight>
                  <a:srgbClr val="F0F4F5"/>
                </a:highlight>
              </a:rPr>
              <a:t>, may we walk lovingly and with mercy upon your paths. May we make peace with all our relatives.”</a:t>
            </a:r>
          </a:p>
          <a:p>
            <a:pPr marL="0" indent="0">
              <a:buNone/>
            </a:pPr>
            <a:r>
              <a:rPr lang="en-CA" sz="2600" dirty="0">
                <a:highlight>
                  <a:srgbClr val="F0F4F5"/>
                </a:highlight>
              </a:rPr>
              <a:t>	</a:t>
            </a:r>
            <a:endParaRPr lang="en-US" sz="2600" dirty="0"/>
          </a:p>
        </p:txBody>
      </p:sp>
      <p:pic>
        <p:nvPicPr>
          <p:cNvPr id="5" name="Picture 4" descr="A broken heart with a glowing light&#10;&#10;Description automatically generated">
            <a:extLst>
              <a:ext uri="{FF2B5EF4-FFF2-40B4-BE49-F238E27FC236}">
                <a16:creationId xmlns:a16="http://schemas.microsoft.com/office/drawing/2014/main" id="{185CD825-8AFE-66DF-5D0D-CB996120AA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0613" y="1825625"/>
            <a:ext cx="4003421" cy="415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556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B693C-6906-FFE0-D4BD-990988B41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I mean by interfaith?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E32EA-203B-A172-C83B-CDC415FC17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0613" y="1825625"/>
            <a:ext cx="6453185" cy="4351338"/>
          </a:xfrm>
        </p:spPr>
        <p:txBody>
          <a:bodyPr>
            <a:normAutofit/>
          </a:bodyPr>
          <a:lstStyle/>
          <a:p>
            <a:r>
              <a:rPr lang="en-US" sz="2600" dirty="0"/>
              <a:t>Moving beyond ego; </a:t>
            </a:r>
            <a:r>
              <a:rPr lang="en-US" sz="2600" b="1" dirty="0"/>
              <a:t>getting to know the Other as a human being</a:t>
            </a:r>
            <a:r>
              <a:rPr lang="en-US" sz="2600" dirty="0"/>
              <a:t>; hospitality; living with uncertainty and paradox </a:t>
            </a:r>
          </a:p>
          <a:p>
            <a:r>
              <a:rPr lang="en-US" sz="2600" dirty="0"/>
              <a:t>Little by little, then a big leap; </a:t>
            </a:r>
            <a:r>
              <a:rPr lang="en-US" sz="2600" b="1" dirty="0"/>
              <a:t>the line dividing good and evil runs through all of us</a:t>
            </a:r>
            <a:r>
              <a:rPr lang="en-US" sz="2600" dirty="0"/>
              <a:t>; do the inconvenient inner work </a:t>
            </a:r>
          </a:p>
          <a:p>
            <a:r>
              <a:rPr lang="en-US" sz="2600" dirty="0"/>
              <a:t>The violence behind the violence: extremism; </a:t>
            </a:r>
            <a:r>
              <a:rPr lang="en-US" sz="2600" b="1" dirty="0"/>
              <a:t>spiritual practice as “a portal to the infinite</a:t>
            </a:r>
            <a:r>
              <a:rPr lang="en-US" sz="2600" dirty="0"/>
              <a:t>”, the search for common ground </a:t>
            </a:r>
          </a:p>
          <a:p>
            <a:endParaRPr lang="en-US" dirty="0"/>
          </a:p>
        </p:txBody>
      </p:sp>
      <p:pic>
        <p:nvPicPr>
          <p:cNvPr id="7" name="Picture 6" descr="A group of people in a circle&#10;&#10;Description automatically generated">
            <a:extLst>
              <a:ext uri="{FF2B5EF4-FFF2-40B4-BE49-F238E27FC236}">
                <a16:creationId xmlns:a16="http://schemas.microsoft.com/office/drawing/2014/main" id="{7E5DCF98-FAE3-F3E7-0504-743EC29DE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334" y="1825624"/>
            <a:ext cx="3982732" cy="406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750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43A41-4A8D-083D-67EC-B267F5D44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Core Teachings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9297A-21CA-7FF0-6FE6-FDF985992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465137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Interfaith</a:t>
            </a:r>
            <a:r>
              <a:rPr lang="en-US" dirty="0"/>
              <a:t>	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524497-2E29-FB79-505A-49BCD62FBE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146300"/>
            <a:ext cx="4799013" cy="303053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Activities or relationships among people with different beliefs or faith identities</a:t>
            </a:r>
          </a:p>
          <a:p>
            <a:r>
              <a:rPr lang="en-US" dirty="0"/>
              <a:t>Oneness</a:t>
            </a:r>
          </a:p>
          <a:p>
            <a:r>
              <a:rPr lang="en-US" dirty="0"/>
              <a:t>Unconditional Love</a:t>
            </a:r>
          </a:p>
          <a:p>
            <a:r>
              <a:rPr lang="en-US" dirty="0"/>
              <a:t>Compassion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0EE6D4-45A5-3BD9-EDCF-31E5FC58EC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638800" y="1681163"/>
            <a:ext cx="5716588" cy="465137"/>
          </a:xfrm>
        </p:spPr>
        <p:txBody>
          <a:bodyPr>
            <a:noAutofit/>
          </a:bodyPr>
          <a:lstStyle/>
          <a:p>
            <a:r>
              <a:rPr lang="en-US" sz="2800" dirty="0"/>
              <a:t>Feminine Rising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89E5AF-31FC-5B43-D542-09D105EA35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638801" y="2146300"/>
            <a:ext cx="5716588" cy="30305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kern="0" dirty="0">
                <a:ea typeface="Times New Roman" panose="02020603050405020304" pitchFamily="18" charset="0"/>
              </a:rPr>
              <a:t>A</a:t>
            </a:r>
            <a:r>
              <a:rPr lang="en-CA" kern="0" dirty="0">
                <a:effectLst/>
                <a:ea typeface="Times New Roman" panose="02020603050405020304" pitchFamily="18" charset="0"/>
              </a:rPr>
              <a:t> perspective and movement for changing socio-cultural structures of domination and exploitation.</a:t>
            </a:r>
          </a:p>
          <a:p>
            <a:r>
              <a:rPr lang="en-CA" dirty="0">
                <a:effectLst/>
              </a:rPr>
              <a:t> Equality</a:t>
            </a:r>
          </a:p>
          <a:p>
            <a:r>
              <a:rPr lang="en-CA" dirty="0"/>
              <a:t>Human Rights</a:t>
            </a:r>
            <a:endParaRPr lang="en-US" dirty="0"/>
          </a:p>
          <a:p>
            <a:r>
              <a:rPr lang="en-CA" dirty="0"/>
              <a:t>Social Justice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4B878C-4BE9-BE5D-9E84-191F512173B6}"/>
              </a:ext>
            </a:extLst>
          </p:cNvPr>
          <p:cNvSpPr txBox="1"/>
          <p:nvPr/>
        </p:nvSpPr>
        <p:spPr>
          <a:xfrm>
            <a:off x="839788" y="5537200"/>
            <a:ext cx="97774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1" indent="0">
              <a:buNone/>
            </a:pPr>
            <a:r>
              <a:rPr lang="en-US" sz="2800" i="1" dirty="0"/>
              <a:t>Schema! Listen! The Ineffable Infinite Breath of Life is One.</a:t>
            </a:r>
          </a:p>
        </p:txBody>
      </p:sp>
    </p:spTree>
    <p:extLst>
      <p:ext uri="{BB962C8B-B14F-4D97-AF65-F5344CB8AC3E}">
        <p14:creationId xmlns:p14="http://schemas.microsoft.com/office/powerpoint/2010/main" val="3421430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9196E-A3E1-CA73-CFEB-8EB417E75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Commonalities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F1799-D8E9-42B7-B231-E33014ECF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43987"/>
            <a:ext cx="7601263" cy="4948887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11200" b="1" dirty="0"/>
              <a:t>Context: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Patriarchy – ego, power, control, sovereignty</a:t>
            </a:r>
          </a:p>
          <a:p>
            <a:r>
              <a:rPr lang="en-US" sz="11200" dirty="0">
                <a:solidFill>
                  <a:prstClr val="black"/>
                </a:solidFill>
              </a:rPr>
              <a:t>Violence – individual and collective abuse and 	annihilation</a:t>
            </a:r>
          </a:p>
          <a:p>
            <a:pPr marL="0" indent="0">
              <a:buNone/>
            </a:pPr>
            <a:r>
              <a:rPr lang="en-US" sz="11200" b="1" dirty="0">
                <a:solidFill>
                  <a:prstClr val="black"/>
                </a:solidFill>
              </a:rPr>
              <a:t>Focus:</a:t>
            </a:r>
          </a:p>
          <a:p>
            <a:r>
              <a:rPr lang="en-US" sz="11200" dirty="0"/>
              <a:t>Universal in particular – unity  in diversity</a:t>
            </a:r>
            <a:r>
              <a:rPr lang="en-US" sz="11200" dirty="0">
                <a:solidFill>
                  <a:prstClr val="black"/>
                </a:solidFill>
              </a:rPr>
              <a:t> </a:t>
            </a:r>
            <a:endParaRPr lang="en-US" sz="11200" dirty="0"/>
          </a:p>
          <a:p>
            <a:r>
              <a:rPr lang="en-US" sz="11200" dirty="0"/>
              <a:t>Awareness – conscious inner work leading to 	individual and social action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Dialogue – getting to know the ‘Other’ at the 	intersections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1200" dirty="0">
              <a:solidFill>
                <a:prstClr val="black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9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“One divine presence wrapped in a variety of garments.”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1200" i="1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sz="2400" i="1" dirty="0"/>
              <a:t>One </a:t>
            </a:r>
            <a:endParaRPr lang="en-US" sz="9600" i="1" dirty="0"/>
          </a:p>
        </p:txBody>
      </p:sp>
      <p:pic>
        <p:nvPicPr>
          <p:cNvPr id="5" name="Picture 4" descr="A group of people with their hands up&#10;&#10;Description automatically generated">
            <a:extLst>
              <a:ext uri="{FF2B5EF4-FFF2-40B4-BE49-F238E27FC236}">
                <a16:creationId xmlns:a16="http://schemas.microsoft.com/office/drawing/2014/main" id="{018E6CCA-5379-BD38-0B46-CF8E632CAD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6491" y="1690688"/>
            <a:ext cx="2953396" cy="444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001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F7801-2535-C0C2-BAFB-061BF1C51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Note on Leadership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E1A7AC-4448-3098-896A-617CDD14D8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2050" y="1690688"/>
            <a:ext cx="6381750" cy="4365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Leadership = “anyone who is willing to help.” (Meg Wheatley)</a:t>
            </a:r>
          </a:p>
          <a:p>
            <a:pPr marL="0" indent="0">
              <a:buNone/>
            </a:pPr>
            <a:r>
              <a:rPr lang="en-US" dirty="0"/>
              <a:t>AND</a:t>
            </a:r>
          </a:p>
          <a:p>
            <a:r>
              <a:rPr lang="en-US" b="1" dirty="0"/>
              <a:t>Co-creative</a:t>
            </a:r>
            <a:r>
              <a:rPr lang="en-US" dirty="0"/>
              <a:t> – strength is in the diversity and complexity of the web</a:t>
            </a:r>
          </a:p>
          <a:p>
            <a:r>
              <a:rPr lang="en-US" b="1" dirty="0"/>
              <a:t>Holographic</a:t>
            </a:r>
            <a:r>
              <a:rPr lang="en-US" dirty="0"/>
              <a:t> – vision of the whole, the DNA, is embedded in each of the parts</a:t>
            </a:r>
          </a:p>
          <a:p>
            <a:r>
              <a:rPr lang="en-US" b="1" dirty="0"/>
              <a:t>Heterarchical </a:t>
            </a:r>
            <a:r>
              <a:rPr lang="en-US" dirty="0"/>
              <a:t>– leadership is shared, step up when you hear the call</a:t>
            </a:r>
          </a:p>
          <a:p>
            <a:r>
              <a:rPr lang="en-US" b="1" dirty="0"/>
              <a:t>Interdependent</a:t>
            </a:r>
            <a:r>
              <a:rPr lang="en-US" dirty="0"/>
              <a:t> – value of relationships, wisdom circles, sacred synergy</a:t>
            </a:r>
          </a:p>
        </p:txBody>
      </p:sp>
      <p:pic>
        <p:nvPicPr>
          <p:cNvPr id="9" name="Picture 8" descr="Two rocks with writing on them&#10;&#10;Description automatically generated">
            <a:extLst>
              <a:ext uri="{FF2B5EF4-FFF2-40B4-BE49-F238E27FC236}">
                <a16:creationId xmlns:a16="http://schemas.microsoft.com/office/drawing/2014/main" id="{BDA00097-5BED-1057-9B76-62E8A75FA7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067042"/>
            <a:ext cx="3924832" cy="3612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78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7CC3E-0829-893A-3603-A0C860F73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Directions for interfaith feminine leadership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377A32-5C26-83CB-7A3B-646755C17F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141" y="1690688"/>
            <a:ext cx="6828901" cy="45152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Bringing intersectional feminism to interfaith</a:t>
            </a:r>
          </a:p>
          <a:p>
            <a:pPr lvl="1"/>
            <a:r>
              <a:rPr lang="en-US" dirty="0"/>
              <a:t>Critical theory and social activism </a:t>
            </a:r>
          </a:p>
          <a:p>
            <a:pPr marL="0" indent="0">
              <a:buNone/>
            </a:pPr>
            <a:r>
              <a:rPr lang="en-US" dirty="0"/>
              <a:t>Bringing Spirit to intersectionality</a:t>
            </a:r>
          </a:p>
          <a:p>
            <a:pPr lvl="1"/>
            <a:r>
              <a:rPr lang="en-US" dirty="0"/>
              <a:t>Compassionate dialogue on difficult issues</a:t>
            </a:r>
          </a:p>
          <a:p>
            <a:pPr marL="0" indent="0">
              <a:buNone/>
            </a:pPr>
            <a:r>
              <a:rPr lang="en-US" dirty="0"/>
              <a:t>Connecting across new boundaries</a:t>
            </a:r>
          </a:p>
          <a:p>
            <a:pPr lvl="1"/>
            <a:r>
              <a:rPr lang="en-US" dirty="0"/>
              <a:t>Class, race, sexuality, location, social action</a:t>
            </a:r>
          </a:p>
          <a:p>
            <a:pPr marL="0" indent="0">
              <a:buNone/>
            </a:pPr>
            <a:r>
              <a:rPr lang="en-US" dirty="0"/>
              <a:t>Opening opportunities for relationship</a:t>
            </a:r>
          </a:p>
          <a:p>
            <a:pPr lvl="1"/>
            <a:r>
              <a:rPr lang="en-US" dirty="0"/>
              <a:t>Collaborative communities of common </a:t>
            </a:r>
          </a:p>
          <a:p>
            <a:pPr marL="457200" lvl="1" indent="0">
              <a:buNone/>
            </a:pPr>
            <a:r>
              <a:rPr lang="en-US" dirty="0"/>
              <a:t>	interest</a:t>
            </a:r>
          </a:p>
          <a:p>
            <a:pPr lvl="1"/>
            <a:r>
              <a:rPr lang="en-US" dirty="0"/>
              <a:t>Developing leaders across domains </a:t>
            </a:r>
          </a:p>
        </p:txBody>
      </p:sp>
      <p:pic>
        <p:nvPicPr>
          <p:cNvPr id="8" name="Picture 7" descr="A diagram of different types of women's leadership&#10;&#10;Description automatically generated">
            <a:extLst>
              <a:ext uri="{FF2B5EF4-FFF2-40B4-BE49-F238E27FC236}">
                <a16:creationId xmlns:a16="http://schemas.microsoft.com/office/drawing/2014/main" id="{F80C90B1-D711-59AD-E92C-D77E33C5E1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7453" y="1677241"/>
            <a:ext cx="4344951" cy="4206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9405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F6803-0AAE-648A-8042-5114310E1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Examples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E94466-92E5-B438-7442-F56C6F56F4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522391"/>
          </a:xfrm>
        </p:spPr>
        <p:txBody>
          <a:bodyPr>
            <a:normAutofit/>
          </a:bodyPr>
          <a:lstStyle/>
          <a:p>
            <a:r>
              <a:rPr lang="en-US" sz="2800" dirty="0" err="1"/>
              <a:t>Gangjeong</a:t>
            </a:r>
            <a:r>
              <a:rPr lang="en-US" sz="2800" dirty="0"/>
              <a:t> Village, Jeju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B7E0F9-F97D-6A90-67F2-BA02372CFF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299447"/>
            <a:ext cx="5157786" cy="4193428"/>
          </a:xfrm>
        </p:spPr>
        <p:txBody>
          <a:bodyPr>
            <a:normAutofit/>
          </a:bodyPr>
          <a:lstStyle/>
          <a:p>
            <a:r>
              <a:rPr lang="en-CA" sz="2200" dirty="0"/>
              <a:t>Women protesting a naval base: pe</a:t>
            </a:r>
            <a:r>
              <a:rPr lang="en-CA" sz="2200" dirty="0">
                <a:effectLst/>
              </a:rPr>
              <a:t>ace activism informed by feminine activism</a:t>
            </a:r>
          </a:p>
          <a:p>
            <a:r>
              <a:rPr lang="en-CA" sz="2200" dirty="0">
                <a:effectLst/>
              </a:rPr>
              <a:t>Peace concerts, story, marches, art, religious services, and 100 peace bows</a:t>
            </a:r>
            <a:endParaRPr lang="en-CA" sz="2200" dirty="0"/>
          </a:p>
          <a:p>
            <a:r>
              <a:rPr lang="en-CA" sz="2200" dirty="0"/>
              <a:t>“Women embody interfaith spirituality every day,” leading, feeding and caring for other activists</a:t>
            </a:r>
          </a:p>
          <a:p>
            <a:r>
              <a:rPr lang="en-CA" sz="2200" dirty="0"/>
              <a:t>Opening </a:t>
            </a:r>
            <a:r>
              <a:rPr lang="en-CA" sz="2200" dirty="0">
                <a:effectLst/>
              </a:rPr>
              <a:t>a courageous space for peace, justice and emancipation </a:t>
            </a:r>
            <a:endParaRPr lang="en-CA" sz="2200" dirty="0"/>
          </a:p>
          <a:p>
            <a:endParaRPr lang="en-CA" sz="3200" dirty="0"/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F297D0-291C-078C-EFFA-EACEE2DF3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199" y="1681163"/>
            <a:ext cx="5183189" cy="522391"/>
          </a:xfrm>
        </p:spPr>
        <p:txBody>
          <a:bodyPr>
            <a:normAutofit/>
          </a:bodyPr>
          <a:lstStyle/>
          <a:p>
            <a:r>
              <a:rPr lang="en-US" sz="2800" dirty="0"/>
              <a:t>Right Relations Collaborative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6310CC-2AA7-32F8-EF7F-83A391CE31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299447"/>
            <a:ext cx="5357813" cy="3890216"/>
          </a:xfrm>
        </p:spPr>
        <p:txBody>
          <a:bodyPr>
            <a:noAutofit/>
          </a:bodyPr>
          <a:lstStyle/>
          <a:p>
            <a:r>
              <a:rPr lang="en-US" sz="2200" dirty="0">
                <a:latin typeface="Aptos" panose="020B0004020202020204" pitchFamily="34" charset="0"/>
              </a:rPr>
              <a:t>Non extractive sources of funding for Indigenous communities here in BC</a:t>
            </a:r>
          </a:p>
          <a:p>
            <a:r>
              <a:rPr lang="en-US" sz="2200" dirty="0">
                <a:latin typeface="Aptos" panose="020B0004020202020204" pitchFamily="34" charset="0"/>
              </a:rPr>
              <a:t>Aunties Council raising awareness and meeting needs of local women and children</a:t>
            </a:r>
          </a:p>
          <a:p>
            <a:r>
              <a:rPr lang="en-US" sz="2200" dirty="0">
                <a:latin typeface="Aptos" panose="020B0004020202020204" pitchFamily="34" charset="0"/>
              </a:rPr>
              <a:t>Youth reclaiming ancestral culture and spirituality in summer camps on the Land, dancing and woodworking</a:t>
            </a:r>
          </a:p>
          <a:p>
            <a:r>
              <a:rPr lang="en-US" sz="2200" dirty="0">
                <a:latin typeface="Aptos" panose="020B0004020202020204" pitchFamily="34" charset="0"/>
              </a:rPr>
              <a:t>Intergenerational community building and restorative justice</a:t>
            </a:r>
          </a:p>
        </p:txBody>
      </p:sp>
    </p:spTree>
    <p:extLst>
      <p:ext uri="{BB962C8B-B14F-4D97-AF65-F5344CB8AC3E}">
        <p14:creationId xmlns:p14="http://schemas.microsoft.com/office/powerpoint/2010/main" val="8377615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F546C-F62D-A61C-891A-B4363683D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Interfaith Feminine Leadership From Here?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1C5732-E709-C2BD-B1DC-2CC75F4AC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148676"/>
            <a:ext cx="6329081" cy="4344199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Good News</a:t>
            </a:r>
            <a:r>
              <a:rPr lang="en-US" dirty="0"/>
              <a:t>: A thousand points of light! </a:t>
            </a:r>
          </a:p>
          <a:p>
            <a:r>
              <a:rPr lang="en-US" b="1" dirty="0"/>
              <a:t>Bad News</a:t>
            </a:r>
            <a:r>
              <a:rPr lang="en-US" dirty="0"/>
              <a:t>: Below the surface</a:t>
            </a:r>
          </a:p>
          <a:p>
            <a:r>
              <a:rPr lang="en-US" b="1" dirty="0"/>
              <a:t>Agenda: </a:t>
            </a:r>
            <a:r>
              <a:rPr lang="en-US" dirty="0"/>
              <a:t>Feminine Interfaith Uprising: </a:t>
            </a:r>
          </a:p>
          <a:p>
            <a:pPr marL="0" indent="0">
              <a:buNone/>
            </a:pPr>
            <a:r>
              <a:rPr lang="en-US" dirty="0"/>
              <a:t>   * share ideas across boundaries</a:t>
            </a:r>
          </a:p>
          <a:p>
            <a:pPr marL="0" indent="0">
              <a:buNone/>
            </a:pPr>
            <a:r>
              <a:rPr lang="en-US" dirty="0"/>
              <a:t>   * support each other’s inner work</a:t>
            </a:r>
          </a:p>
          <a:p>
            <a:pPr marL="0" indent="0">
              <a:buNone/>
            </a:pPr>
            <a:r>
              <a:rPr lang="en-US" dirty="0"/>
              <a:t>   * civil disobedience, courageous spirituality</a:t>
            </a:r>
          </a:p>
          <a:p>
            <a:pPr marL="0" indent="0">
              <a:buNone/>
            </a:pPr>
            <a:r>
              <a:rPr lang="en-US" dirty="0"/>
              <a:t>   * periphery becomes </a:t>
            </a:r>
            <a:r>
              <a:rPr lang="en-US" dirty="0" err="1"/>
              <a:t>centre</a:t>
            </a:r>
            <a:r>
              <a:rPr lang="en-US" dirty="0"/>
              <a:t> – Womanist, 	LGBTQI+, disabled,  underprivileged, 	youth and elders</a:t>
            </a:r>
          </a:p>
          <a:p>
            <a:r>
              <a:rPr lang="en-US" dirty="0"/>
              <a:t>Raise our sails together – time is short!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noProof="0" dirty="0"/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“Everything, Everything, Everything is Holy Now”</a:t>
            </a:r>
          </a:p>
          <a:p>
            <a:pPr algn="ctr"/>
            <a:endParaRPr lang="en-US" sz="2600" dirty="0"/>
          </a:p>
          <a:p>
            <a:endParaRPr lang="en-US" dirty="0"/>
          </a:p>
        </p:txBody>
      </p:sp>
      <p:pic>
        <p:nvPicPr>
          <p:cNvPr id="10" name="Picture 9" descr="A painting of sailboats on water&#10;&#10;Description automatically generated">
            <a:extLst>
              <a:ext uri="{FF2B5EF4-FFF2-40B4-BE49-F238E27FC236}">
                <a16:creationId xmlns:a16="http://schemas.microsoft.com/office/drawing/2014/main" id="{6ECA0145-9F6E-195C-4BF7-514A4F4950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2694" y="2148676"/>
            <a:ext cx="4528233" cy="3499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257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87617-319A-9E19-7608-A17293E61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8463E-7657-2905-062F-9CE4AD35FA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91457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0" lang="en-CA" sz="5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FF"/>
                </a:highlight>
                <a:uLnTx/>
                <a:uFillTx/>
                <a:ea typeface="+mn-ea"/>
                <a:cs typeface="+mn-cs"/>
              </a:rPr>
              <a:t>Lama </a:t>
            </a:r>
            <a:r>
              <a:rPr kumimoji="0" lang="en-CA" sz="5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FF"/>
                </a:highlight>
                <a:uLnTx/>
                <a:uFillTx/>
                <a:ea typeface="+mn-ea"/>
                <a:cs typeface="+mn-cs"/>
              </a:rPr>
              <a:t>Tsultrim</a:t>
            </a:r>
            <a:r>
              <a:rPr kumimoji="0" lang="en-CA" sz="5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FF"/>
                </a:highlight>
                <a:uLnTx/>
                <a:uFillTx/>
                <a:ea typeface="+mn-ea"/>
                <a:cs typeface="+mn-cs"/>
              </a:rPr>
              <a:t> </a:t>
            </a:r>
            <a:r>
              <a:rPr kumimoji="0" lang="en-CA" sz="5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FF"/>
                </a:highlight>
                <a:uLnTx/>
                <a:uFillTx/>
                <a:ea typeface="+mn-ea"/>
                <a:cs typeface="+mn-cs"/>
              </a:rPr>
              <a:t>Allione</a:t>
            </a:r>
            <a:r>
              <a:rPr kumimoji="0" lang="en-CA" sz="5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FF"/>
                </a:highlight>
                <a:uLnTx/>
                <a:uFillTx/>
                <a:ea typeface="+mn-ea"/>
                <a:cs typeface="+mn-cs"/>
              </a:rPr>
              <a:t>, </a:t>
            </a:r>
            <a:r>
              <a:rPr kumimoji="0" lang="en-CA" sz="520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FF"/>
                </a:highlight>
                <a:uLnTx/>
                <a:uFillTx/>
                <a:ea typeface="+mn-ea"/>
                <a:cs typeface="+mn-cs"/>
              </a:rPr>
              <a:t>Wisdom Rising: Journey into the Mandala of the Empowered Feminine</a:t>
            </a:r>
            <a:r>
              <a:rPr kumimoji="0" lang="en-CA" sz="5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FF"/>
                </a:highlight>
                <a:uLnTx/>
                <a:uFillTx/>
                <a:ea typeface="+mn-ea"/>
                <a:cs typeface="+mn-cs"/>
              </a:rPr>
              <a:t>, 2018.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5200" dirty="0"/>
              <a:t>Patricia Hill Collins, </a:t>
            </a:r>
            <a:r>
              <a:rPr lang="en-US" sz="5200" i="1" dirty="0"/>
              <a:t>intersectionality as Critical Social Theory, 2019.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CA" sz="5200" dirty="0">
                <a:effectLst/>
              </a:rPr>
              <a:t>Rachel A. Heath, “</a:t>
            </a:r>
            <a:r>
              <a:rPr lang="en-CA" sz="5200" dirty="0">
                <a:solidFill>
                  <a:srgbClr val="1E1E1E"/>
                </a:solidFill>
                <a:effectLst/>
              </a:rPr>
              <a:t>Lessons in Multifaith Chaplaincy and Feminist Thought: Making Room for Multiple Religious Belonging in Interfaith </a:t>
            </a:r>
            <a:r>
              <a:rPr lang="en-CA" sz="5200" dirty="0">
                <a:effectLst/>
              </a:rPr>
              <a:t>Praxis,” </a:t>
            </a:r>
            <a:r>
              <a:rPr lang="en-CA" sz="5200" i="1" dirty="0">
                <a:effectLst/>
              </a:rPr>
              <a:t>The 	Journal of Interreligious Studies </a:t>
            </a:r>
            <a:r>
              <a:rPr lang="en-CA" sz="5200" dirty="0">
                <a:effectLst/>
              </a:rPr>
              <a:t>20, 2017.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0" lang="en-US" sz="5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Amy </a:t>
            </a:r>
            <a:r>
              <a:rPr kumimoji="0" lang="en-US" sz="5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Hudock</a:t>
            </a:r>
            <a:r>
              <a:rPr kumimoji="0" lang="en-US" sz="5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en-US" sz="520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Feminine Rising: Voices of Power and Invisibility,</a:t>
            </a:r>
            <a:r>
              <a:rPr kumimoji="0" lang="en-US" sz="5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2019.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en-CA" sz="5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0F4F5"/>
                </a:highlight>
                <a:uLnTx/>
                <a:uFillTx/>
                <a:ea typeface="+mn-ea"/>
                <a:cs typeface="+mn-cs"/>
              </a:rPr>
              <a:t>Lakota Prayer Ceremony, Parliament of the World’s Religions, 2023.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0" lang="en-US" sz="5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Pastor Don Mackenzie, Rabbi Ted Falcon, Imam Jamal Rahman, </a:t>
            </a:r>
            <a:r>
              <a:rPr kumimoji="0" lang="en-US" sz="520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Religion Gone Astray: What we Round at the Heart of Interfaith</a:t>
            </a:r>
            <a:r>
              <a:rPr kumimoji="0" lang="en-US" sz="5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, 2011.</a:t>
            </a:r>
            <a:endParaRPr lang="en-CA" sz="5200" dirty="0">
              <a:effectLst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5200" dirty="0"/>
              <a:t>Peter Mayer, </a:t>
            </a:r>
            <a:r>
              <a:rPr lang="en-US" sz="5200" i="1" dirty="0"/>
              <a:t>Holy Now</a:t>
            </a:r>
            <a:r>
              <a:rPr lang="en-US" sz="5200" dirty="0"/>
              <a:t>, </a:t>
            </a:r>
            <a:r>
              <a:rPr lang="en-US" sz="5200" u="sng" dirty="0">
                <a:hlinkClick r:id="rId3"/>
              </a:rPr>
              <a:t>https://www.youtube.com/watch?v=KiypaURysz4</a:t>
            </a:r>
            <a:r>
              <a:rPr lang="en-US" sz="5200" u="sng" dirty="0"/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CA" sz="5200" dirty="0">
                <a:effectLst/>
              </a:rPr>
              <a:t>Oscar </a:t>
            </a:r>
            <a:r>
              <a:rPr lang="en-CA" sz="5200" dirty="0" err="1">
                <a:effectLst/>
              </a:rPr>
              <a:t>Momanyi</a:t>
            </a:r>
            <a:r>
              <a:rPr lang="en-CA" sz="5200" dirty="0">
                <a:effectLst/>
              </a:rPr>
              <a:t>,” The Children of Sarah, Hagar and Mary: A Feminist Perspective on Judaism, Islam and Christianity,” </a:t>
            </a:r>
            <a:r>
              <a:rPr lang="en-CA" sz="5200" i="1" dirty="0">
                <a:effectLst/>
              </a:rPr>
              <a:t>The Way</a:t>
            </a:r>
            <a:r>
              <a:rPr lang="en-CA" sz="5200" dirty="0">
                <a:effectLst/>
              </a:rPr>
              <a:t> 56/2, 2017.</a:t>
            </a:r>
            <a:endParaRPr kumimoji="0" lang="en-US" sz="5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CA" sz="5200" dirty="0" err="1">
                <a:effectLst/>
              </a:rPr>
              <a:t>Keun</a:t>
            </a:r>
            <a:r>
              <a:rPr lang="en-CA" sz="5200" dirty="0">
                <a:effectLst/>
              </a:rPr>
              <a:t>-Joo Christine </a:t>
            </a:r>
            <a:r>
              <a:rPr lang="en-CA" sz="5200" dirty="0" err="1">
                <a:effectLst/>
              </a:rPr>
              <a:t>Pae</a:t>
            </a:r>
            <a:r>
              <a:rPr lang="en-CA" sz="5200" dirty="0">
                <a:effectLst/>
              </a:rPr>
              <a:t>, “</a:t>
            </a:r>
            <a:r>
              <a:rPr lang="en-US" sz="5200" dirty="0"/>
              <a:t>Feminist Activism as Interfaith Dialogue: A Lesson from </a:t>
            </a:r>
            <a:r>
              <a:rPr lang="en-US" sz="5200" dirty="0" err="1"/>
              <a:t>Gangjeong</a:t>
            </a:r>
            <a:r>
              <a:rPr lang="en-US" sz="5200" dirty="0"/>
              <a:t> Village of Jeju Island, Korea,” </a:t>
            </a:r>
            <a:r>
              <a:rPr lang="en-US" sz="5200" i="1" dirty="0"/>
              <a:t>Journal of Korean 	Religions </a:t>
            </a:r>
            <a:r>
              <a:rPr lang="en-US" sz="5200" dirty="0"/>
              <a:t>5,1, 2014.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0" lang="en-CA" sz="5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FF"/>
                </a:highlight>
                <a:uLnTx/>
                <a:uFillTx/>
                <a:ea typeface="+mn-ea"/>
                <a:cs typeface="+mn-cs"/>
              </a:rPr>
              <a:t>Red Rising Collective Issue 10: “Matriarchy,” 2020.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5200" dirty="0"/>
              <a:t>Right Relations Collaborative, </a:t>
            </a:r>
            <a:r>
              <a:rPr lang="en-US" sz="5200" dirty="0">
                <a:hlinkClick r:id="rId4"/>
              </a:rPr>
              <a:t>https://rightrelationscollaborative.ca/</a:t>
            </a:r>
            <a:r>
              <a:rPr lang="en-US" sz="5200" dirty="0"/>
              <a:t>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0" lang="en-CA" sz="5200" i="0" u="none" strike="noStrike" kern="1200" cap="none" spc="0" normalizeH="0" baseline="0" noProof="0" dirty="0" err="1">
                <a:ln>
                  <a:noFill/>
                </a:ln>
                <a:solidFill>
                  <a:srgbClr val="2A2A2A"/>
                </a:solidFill>
                <a:effectLst/>
                <a:highlight>
                  <a:srgbClr val="FFFFFF"/>
                </a:highlight>
                <a:uLnTx/>
                <a:uFillTx/>
                <a:ea typeface="+mn-ea"/>
                <a:cs typeface="+mn-cs"/>
              </a:rPr>
              <a:t>Leore</a:t>
            </a:r>
            <a:r>
              <a:rPr kumimoji="0" lang="en-CA" sz="5200" i="0" u="none" strike="noStrike" kern="1200" cap="none" spc="0" normalizeH="0" baseline="0" noProof="0" dirty="0">
                <a:ln>
                  <a:noFill/>
                </a:ln>
                <a:solidFill>
                  <a:srgbClr val="2A2A2A"/>
                </a:solidFill>
                <a:effectLst/>
                <a:highlight>
                  <a:srgbClr val="FFFFFF"/>
                </a:highlight>
                <a:uLnTx/>
                <a:uFillTx/>
                <a:ea typeface="+mn-ea"/>
                <a:cs typeface="+mn-cs"/>
              </a:rPr>
              <a:t> Sachs-</a:t>
            </a:r>
            <a:r>
              <a:rPr kumimoji="0" lang="en-CA" sz="5200" i="0" u="none" strike="noStrike" kern="1200" cap="none" spc="0" normalizeH="0" baseline="0" noProof="0" dirty="0" err="1">
                <a:ln>
                  <a:noFill/>
                </a:ln>
                <a:solidFill>
                  <a:srgbClr val="2A2A2A"/>
                </a:solidFill>
                <a:effectLst/>
                <a:highlight>
                  <a:srgbClr val="FFFFFF"/>
                </a:highlight>
                <a:uLnTx/>
                <a:uFillTx/>
                <a:ea typeface="+mn-ea"/>
                <a:cs typeface="+mn-cs"/>
              </a:rPr>
              <a:t>Shmueli</a:t>
            </a:r>
            <a:r>
              <a:rPr kumimoji="0" lang="en-CA" sz="5200" i="0" u="none" strike="noStrike" kern="1200" cap="none" spc="0" normalizeH="0" baseline="0" noProof="0" dirty="0">
                <a:ln>
                  <a:noFill/>
                </a:ln>
                <a:solidFill>
                  <a:srgbClr val="2A2A2A"/>
                </a:solidFill>
                <a:effectLst/>
                <a:highlight>
                  <a:srgbClr val="FFFFFF"/>
                </a:highlight>
                <a:uLnTx/>
                <a:uFillTx/>
                <a:ea typeface="+mn-ea"/>
                <a:cs typeface="+mn-cs"/>
              </a:rPr>
              <a:t>, “</a:t>
            </a:r>
            <a:r>
              <a:rPr kumimoji="0" lang="en-CA" sz="5200" i="0" u="none" strike="noStrike" kern="1200" cap="none" spc="0" normalizeH="0" baseline="0" noProof="0" dirty="0" err="1">
                <a:ln>
                  <a:noFill/>
                </a:ln>
                <a:solidFill>
                  <a:srgbClr val="2A2A2A"/>
                </a:solidFill>
                <a:effectLst/>
                <a:highlight>
                  <a:srgbClr val="FFFFFF"/>
                </a:highlight>
                <a:uLnTx/>
                <a:uFillTx/>
                <a:ea typeface="+mn-ea"/>
                <a:cs typeface="+mn-cs"/>
              </a:rPr>
              <a:t>Shekhinah</a:t>
            </a:r>
            <a:r>
              <a:rPr kumimoji="0" lang="en-CA" sz="5200" i="0" u="none" strike="noStrike" kern="1200" cap="none" spc="0" normalizeH="0" baseline="0" noProof="0" dirty="0">
                <a:ln>
                  <a:noFill/>
                </a:ln>
                <a:solidFill>
                  <a:srgbClr val="2A2A2A"/>
                </a:solidFill>
                <a:effectLst/>
                <a:highlight>
                  <a:srgbClr val="FFFFFF"/>
                </a:highlight>
                <a:uLnTx/>
                <a:uFillTx/>
                <a:ea typeface="+mn-ea"/>
                <a:cs typeface="+mn-cs"/>
              </a:rPr>
              <a:t> and the Revival of Feminine God Language,” </a:t>
            </a:r>
            <a:r>
              <a:rPr kumimoji="0" lang="en-CA" sz="5200" i="1" u="none" strike="noStrike" kern="1200" cap="none" spc="0" normalizeH="0" baseline="0" noProof="0" dirty="0">
                <a:ln>
                  <a:noFill/>
                </a:ln>
                <a:solidFill>
                  <a:srgbClr val="2A2A2A"/>
                </a:solidFill>
                <a:effectLst/>
                <a:highlight>
                  <a:srgbClr val="FFFFFF"/>
                </a:highlight>
                <a:uLnTx/>
                <a:uFillTx/>
                <a:ea typeface="+mn-ea"/>
                <a:cs typeface="+mn-cs"/>
              </a:rPr>
              <a:t>Modern Judaism 30/3, 2019.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0" lang="en-CA" sz="5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0F4F5"/>
                </a:highlight>
                <a:uLnTx/>
                <a:uFillTx/>
                <a:ea typeface="+mn-ea"/>
                <a:cs typeface="+mn-cs"/>
              </a:rPr>
              <a:t>Kathe Schaaf &amp; Kay Lindahl, “The Divine Feminine Emerging, Embodied, and Emboldened,” </a:t>
            </a:r>
            <a:r>
              <a:rPr kumimoji="0" lang="en-CA" sz="520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0F4F5"/>
                </a:highlight>
                <a:uLnTx/>
                <a:uFillTx/>
                <a:ea typeface="+mn-ea"/>
                <a:cs typeface="+mn-cs"/>
              </a:rPr>
              <a:t>The Interfaith Observer</a:t>
            </a:r>
            <a:r>
              <a:rPr kumimoji="0" lang="en-CA" sz="5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0F4F5"/>
                </a:highlight>
                <a:uLnTx/>
                <a:uFillTx/>
                <a:ea typeface="+mn-ea"/>
                <a:cs typeface="+mn-cs"/>
              </a:rPr>
              <a:t>, Fall 2023.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CA" sz="5200" dirty="0">
                <a:effectLst/>
              </a:rPr>
              <a:t>Sarah Robinson, “Rosemary Radford </a:t>
            </a:r>
            <a:r>
              <a:rPr lang="en-CA" sz="5200" dirty="0" err="1">
                <a:effectLst/>
              </a:rPr>
              <a:t>Ruether’s</a:t>
            </a:r>
            <a:r>
              <a:rPr lang="en-CA" sz="5200" dirty="0">
                <a:effectLst/>
              </a:rPr>
              <a:t> Global Scope in Interfaith Reconciliation,” </a:t>
            </a:r>
            <a:r>
              <a:rPr lang="en-CA" sz="5200" i="1" dirty="0">
                <a:effectLst/>
              </a:rPr>
              <a:t>Feminist Theology </a:t>
            </a:r>
            <a:r>
              <a:rPr lang="en-CA" sz="5200" dirty="0">
                <a:effectLst/>
              </a:rPr>
              <a:t>31/3, 2023.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5200" dirty="0">
                <a:effectLst/>
              </a:rPr>
              <a:t>Rosemary Radford </a:t>
            </a:r>
            <a:r>
              <a:rPr lang="en-US" sz="5200" dirty="0" err="1">
                <a:effectLst/>
              </a:rPr>
              <a:t>Ruether</a:t>
            </a:r>
            <a:r>
              <a:rPr lang="en-US" sz="5200" dirty="0">
                <a:effectLst/>
              </a:rPr>
              <a:t>, “</a:t>
            </a:r>
            <a:r>
              <a:rPr lang="en-CA" sz="5200" dirty="0">
                <a:effectLst/>
              </a:rPr>
              <a:t>The Development of Feminist Theology: Becoming Increasingly Global and Interfaith,” </a:t>
            </a:r>
            <a:r>
              <a:rPr lang="en-CA" sz="5200" i="1" dirty="0">
                <a:effectLst/>
              </a:rPr>
              <a:t>Feminist Theology </a:t>
            </a:r>
            <a:r>
              <a:rPr lang="en-CA" sz="5200" dirty="0">
                <a:effectLst/>
              </a:rPr>
              <a:t>20/3, 2012. </a:t>
            </a:r>
            <a:endParaRPr lang="en-CA" sz="52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CA" sz="5200" dirty="0">
                <a:effectLst/>
              </a:rPr>
              <a:t>Susan Wright, </a:t>
            </a:r>
            <a:r>
              <a:rPr lang="en-CA" sz="5200" i="1" dirty="0">
                <a:effectLst/>
              </a:rPr>
              <a:t>Dark Night: Reclaiming the Other on the Journey to Wholeness</a:t>
            </a:r>
            <a:r>
              <a:rPr lang="en-CA" sz="5200" dirty="0">
                <a:effectLst/>
              </a:rPr>
              <a:t>, 2020.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5200" dirty="0"/>
              <a:t>Susan Wright and Carol MacKinnon, </a:t>
            </a:r>
            <a:r>
              <a:rPr lang="en-US" sz="5200" i="1" dirty="0"/>
              <a:t>Leadership Alchemy: The Magic of the Leader Coach</a:t>
            </a:r>
            <a:r>
              <a:rPr lang="en-US" sz="5200" dirty="0"/>
              <a:t>, 2013.</a:t>
            </a:r>
            <a:endParaRPr lang="en-CA" sz="5200" dirty="0">
              <a:effectLst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52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52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5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5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endParaRPr lang="en-CA" sz="2000" b="1" dirty="0">
              <a:effectLst/>
              <a:latin typeface="GillSansMTPro"/>
            </a:endParaRPr>
          </a:p>
          <a:p>
            <a:endParaRPr lang="en-CA" sz="1800" b="1" dirty="0">
              <a:effectLst/>
              <a:latin typeface="GillSansMTPro"/>
            </a:endParaRPr>
          </a:p>
          <a:p>
            <a:r>
              <a:rPr lang="en-CA" sz="1800" b="1" dirty="0">
                <a:effectLst/>
                <a:latin typeface="GillSansMTPro"/>
              </a:rPr>
              <a:t>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532561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9509</TotalTime>
  <Words>1704</Words>
  <Application>Microsoft Macintosh PowerPoint</Application>
  <PresentationFormat>Widescreen</PresentationFormat>
  <Paragraphs>189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Amazon Ember</vt:lpstr>
      <vt:lpstr>Aptos</vt:lpstr>
      <vt:lpstr>Aptos Display</vt:lpstr>
      <vt:lpstr>Arial</vt:lpstr>
      <vt:lpstr>GillSansMTPro</vt:lpstr>
      <vt:lpstr>inherit</vt:lpstr>
      <vt:lpstr>Times New Roman</vt:lpstr>
      <vt:lpstr>TimesNewRomanPSMT</vt:lpstr>
      <vt:lpstr>Office Theme</vt:lpstr>
      <vt:lpstr>Interfaith &amp; the Feminine: Rising Together </vt:lpstr>
      <vt:lpstr>Outline</vt:lpstr>
      <vt:lpstr>Why This Topic?</vt:lpstr>
      <vt:lpstr>What do I mean by the feminine rising?</vt:lpstr>
      <vt:lpstr>What do I mean by interfaith?</vt:lpstr>
      <vt:lpstr>The Core Teachings</vt:lpstr>
      <vt:lpstr>The Commonalities</vt:lpstr>
      <vt:lpstr>A Note on Leadership</vt:lpstr>
      <vt:lpstr>Directions for interfaith feminine leadership</vt:lpstr>
      <vt:lpstr>Two Examples</vt:lpstr>
      <vt:lpstr>Interfaith Feminine Leadership From Here? 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Susan Wright</dc:creator>
  <cp:lastModifiedBy>Susan Wright</cp:lastModifiedBy>
  <cp:revision>39</cp:revision>
  <dcterms:created xsi:type="dcterms:W3CDTF">2024-07-23T16:39:12Z</dcterms:created>
  <dcterms:modified xsi:type="dcterms:W3CDTF">2026-07-27T20:27:14Z</dcterms:modified>
</cp:coreProperties>
</file>